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53553-1DEA-4B6B-9EA8-4BA74855B31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EBABB-F1BB-4F8A-AA21-71B681F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DA01-E27B-406D-8FA7-A0EA8E68E67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0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4519-8F1F-4A53-B0AB-C9A58C2611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1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8DBF-5A85-4F39-9FE7-848AA9243DF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C685-88E2-4D8E-86E8-BFB9055BBA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6F98-D073-41A3-8029-9CEBB1C4D09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5C8C7-CCE5-4C80-BC9B-353AF25093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0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Transparent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76200" y="6172200"/>
            <a:ext cx="3276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294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47451-6F32-46B8-AB74-5784383F39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5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0BB16-54B1-4B7E-A918-04E7338208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9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1783-5F7E-44FC-B84E-3C063E9363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2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F54C-6F78-400B-AF5E-CC4FC2ED100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CABD-E6F8-4007-9659-2C2ADB32DD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4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791C7-CBFD-4ADF-90DA-D6EA7CC598B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602A-7795-4AA8-904E-B65658CCDF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7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1D21C-7EA8-46DB-8B64-554081883F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E9B5-BF5D-4E96-9AB6-ED7466C146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0079-7CAC-4DD3-B059-B157661C3D0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FB7C-4D2D-4414-B25A-99FAA865A4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5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4E71F-5BF8-43AE-BEFA-47A9101A757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60FF-4FE3-4C03-804A-91D40BB9AE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3C18BA-8EC5-4231-A380-DD0E6A55C4C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88288B-9375-40BE-AD84-33462C8A1B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5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iduciaryinstitut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33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404040"/>
                </a:solidFill>
                <a:latin typeface="Sylfaen" pitchFamily="18" charset="0"/>
              </a:rPr>
              <a:t>The Institute for the Fiduciary Standard and </a:t>
            </a:r>
            <a:r>
              <a:rPr lang="en-US" sz="3600" dirty="0" smtClean="0">
                <a:solidFill>
                  <a:srgbClr val="404040"/>
                </a:solidFill>
                <a:latin typeface="Sylfaen" pitchFamily="18" charset="0"/>
              </a:rPr>
              <a:t>WealthManagement.com</a:t>
            </a:r>
            <a:endParaRPr lang="en-US" sz="3600" dirty="0" smtClean="0">
              <a:solidFill>
                <a:srgbClr val="404040"/>
              </a:solidFill>
              <a:latin typeface="Sylfaen" pitchFamily="18" charset="0"/>
            </a:endParaRPr>
          </a:p>
          <a:p>
            <a:pPr eaLnBrk="1" hangingPunct="1"/>
            <a:r>
              <a:rPr lang="en-US" sz="3600" dirty="0" smtClean="0">
                <a:solidFill>
                  <a:srgbClr val="404040"/>
                </a:solidFill>
                <a:latin typeface="Sylfaen" pitchFamily="18" charset="0"/>
              </a:rPr>
              <a:t>September 2015 DOL COI Survey* Highlights</a:t>
            </a:r>
          </a:p>
        </p:txBody>
      </p:sp>
      <p:sp>
        <p:nvSpPr>
          <p:cNvPr id="15362" name="Subtitle 2"/>
          <p:cNvSpPr txBox="1">
            <a:spLocks/>
          </p:cNvSpPr>
          <p:nvPr/>
        </p:nvSpPr>
        <p:spPr bwMode="auto">
          <a:xfrm>
            <a:off x="0" y="3733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dirty="0">
                <a:solidFill>
                  <a:srgbClr val="404040"/>
                </a:solidFill>
                <a:latin typeface="Sylfaen" pitchFamily="18" charset="0"/>
              </a:rPr>
              <a:t>Knut A. Rostad, President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dirty="0">
                <a:solidFill>
                  <a:srgbClr val="404040"/>
                </a:solidFill>
                <a:latin typeface="Sylfaen" pitchFamily="18" charset="0"/>
              </a:rPr>
              <a:t>Institute for the Fiduciary Standard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en-US" dirty="0" smtClean="0">
              <a:solidFill>
                <a:srgbClr val="404040"/>
              </a:solidFill>
              <a:latin typeface="Sylfaen" pitchFamily="18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dirty="0" smtClean="0">
                <a:solidFill>
                  <a:srgbClr val="404040"/>
                </a:solidFill>
                <a:latin typeface="Sylfaen" pitchFamily="18" charset="0"/>
              </a:rPr>
              <a:t>September  23, </a:t>
            </a:r>
            <a:r>
              <a:rPr lang="en-US" dirty="0">
                <a:solidFill>
                  <a:srgbClr val="404040"/>
                </a:solidFill>
                <a:latin typeface="Sylfaen" pitchFamily="18" charset="0"/>
              </a:rPr>
              <a:t>2015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dirty="0">
                <a:solidFill>
                  <a:srgbClr val="404040"/>
                </a:solidFill>
                <a:latin typeface="Sylfaen" pitchFamily="18" charset="0"/>
                <a:hlinkClick r:id="rId3"/>
              </a:rPr>
              <a:t>www.thefiduciaryinstitute.org</a:t>
            </a:r>
            <a:endParaRPr lang="en-US" dirty="0">
              <a:solidFill>
                <a:srgbClr val="404040"/>
              </a:solidFill>
              <a:latin typeface="Sylfaen" pitchFamily="18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en-US" dirty="0">
              <a:solidFill>
                <a:srgbClr val="404040"/>
              </a:solidFill>
              <a:latin typeface="Sylfaen" pitchFamily="18" charset="0"/>
            </a:endParaRPr>
          </a:p>
        </p:txBody>
      </p:sp>
      <p:pic>
        <p:nvPicPr>
          <p:cNvPr id="15363" name="Picture 8" descr="Logo_Transparent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5943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42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Fiduciary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360"/>
              </a:spcBef>
              <a:buNone/>
            </a:pPr>
            <a:r>
              <a:rPr lang="en-US" sz="2400" dirty="0" smtClean="0"/>
              <a:t>“Contractually acknowledge fiduciary status in writing.”</a:t>
            </a:r>
          </a:p>
          <a:p>
            <a:pPr marL="0" indent="0" algn="r">
              <a:spcBef>
                <a:spcPts val="360"/>
              </a:spcBef>
              <a:buNone/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 smtClean="0"/>
              <a:t>Reasonable, Very Reasonable			56.2</a:t>
            </a:r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 smtClean="0"/>
              <a:t>Unreasonable, </a:t>
            </a:r>
            <a:r>
              <a:rPr lang="en-US" sz="2000" dirty="0"/>
              <a:t>V</a:t>
            </a:r>
            <a:r>
              <a:rPr lang="en-US" sz="2000" dirty="0" smtClean="0"/>
              <a:t>ery Unreasonable			27.7</a:t>
            </a:r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 smtClean="0"/>
              <a:t>Neither						15.8</a:t>
            </a:r>
          </a:p>
          <a:p>
            <a:pPr marL="0" indent="0">
              <a:spcBef>
                <a:spcPts val="360"/>
              </a:spcBef>
              <a:buNone/>
            </a:pPr>
            <a:endParaRPr lang="en-US" sz="2000" dirty="0"/>
          </a:p>
          <a:p>
            <a:pPr marL="0" indent="0" algn="ctr">
              <a:spcBef>
                <a:spcPts val="360"/>
              </a:spcBef>
              <a:buNone/>
            </a:pPr>
            <a:r>
              <a:rPr lang="en-US" sz="2400" dirty="0"/>
              <a:t>“Contractually </a:t>
            </a:r>
            <a:r>
              <a:rPr lang="en-US" sz="2400" dirty="0" smtClean="0"/>
              <a:t>acknowledge fiduciary status </a:t>
            </a:r>
            <a:r>
              <a:rPr lang="en-US" sz="2400" dirty="0"/>
              <a:t>in </a:t>
            </a:r>
            <a:r>
              <a:rPr lang="en-US" sz="2400" dirty="0" smtClean="0"/>
              <a:t>a one or </a:t>
            </a:r>
            <a:r>
              <a:rPr lang="en-US" sz="2400" dirty="0"/>
              <a:t>t</a:t>
            </a:r>
            <a:r>
              <a:rPr lang="en-US" sz="2400" dirty="0" smtClean="0"/>
              <a:t>wo </a:t>
            </a:r>
            <a:r>
              <a:rPr lang="en-US" sz="2400" dirty="0"/>
              <a:t>p</a:t>
            </a:r>
            <a:r>
              <a:rPr lang="en-US" sz="2400" dirty="0" smtClean="0"/>
              <a:t>age </a:t>
            </a:r>
            <a:r>
              <a:rPr lang="en-US" sz="2400" dirty="0"/>
              <a:t>w</a:t>
            </a:r>
            <a:r>
              <a:rPr lang="en-US" sz="2400" dirty="0" smtClean="0"/>
              <a:t>ritten agreement.”</a:t>
            </a:r>
          </a:p>
          <a:p>
            <a:pPr marL="0" indent="0" algn="ctr">
              <a:spcBef>
                <a:spcPts val="360"/>
              </a:spcBef>
              <a:buNone/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 smtClean="0"/>
              <a:t>Easy, Very Easy		</a:t>
            </a:r>
            <a:r>
              <a:rPr lang="en-US" sz="2000" dirty="0"/>
              <a:t>			</a:t>
            </a:r>
            <a:r>
              <a:rPr lang="en-US" sz="2000" dirty="0" smtClean="0"/>
              <a:t>34.8</a:t>
            </a: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 smtClean="0"/>
              <a:t>Burdensome, Very Burdensome	</a:t>
            </a:r>
            <a:r>
              <a:rPr lang="en-US" sz="2000" dirty="0"/>
              <a:t>		</a:t>
            </a:r>
            <a:r>
              <a:rPr lang="en-US" sz="2000" dirty="0" smtClean="0"/>
              <a:t>41.0</a:t>
            </a: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/>
              <a:t>Neither						</a:t>
            </a:r>
            <a:r>
              <a:rPr lang="en-US" sz="2000" dirty="0" smtClean="0"/>
              <a:t>24.2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47451-6F32-46B8-AB74-5784383F3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of </a:t>
            </a:r>
            <a:r>
              <a:rPr lang="en-US" dirty="0" smtClean="0"/>
              <a:t>Interest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360"/>
              </a:spcBef>
              <a:buNone/>
            </a:pPr>
            <a:r>
              <a:rPr lang="en-US" sz="2400" dirty="0"/>
              <a:t>“Disclose </a:t>
            </a:r>
            <a:r>
              <a:rPr lang="en-US" sz="2400" dirty="0" smtClean="0"/>
              <a:t>Conflicts </a:t>
            </a:r>
            <a:r>
              <a:rPr lang="en-US" sz="2400" dirty="0"/>
              <a:t>of </a:t>
            </a:r>
            <a:r>
              <a:rPr lang="en-US" sz="2400" dirty="0" smtClean="0"/>
              <a:t>Interest.”</a:t>
            </a:r>
            <a:endParaRPr lang="en-US" sz="2400" dirty="0"/>
          </a:p>
          <a:p>
            <a:pPr marL="0" indent="0">
              <a:spcBef>
                <a:spcPts val="360"/>
              </a:spcBef>
              <a:buNone/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/>
              <a:t>Reasonable, </a:t>
            </a:r>
            <a:r>
              <a:rPr lang="en-US" sz="2000" dirty="0" smtClean="0"/>
              <a:t>Very </a:t>
            </a:r>
            <a:r>
              <a:rPr lang="en-US" sz="2000" dirty="0"/>
              <a:t>R</a:t>
            </a:r>
            <a:r>
              <a:rPr lang="en-US" sz="2000" dirty="0" smtClean="0"/>
              <a:t>easonable</a:t>
            </a:r>
            <a:r>
              <a:rPr lang="en-US" sz="2000" dirty="0"/>
              <a:t>		</a:t>
            </a:r>
            <a:r>
              <a:rPr lang="en-US" sz="2000" dirty="0" smtClean="0"/>
              <a:t>	78.9</a:t>
            </a: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/>
              <a:t>Unreasonable, </a:t>
            </a:r>
            <a:r>
              <a:rPr lang="en-US" sz="2000" dirty="0" smtClean="0"/>
              <a:t>Very </a:t>
            </a:r>
            <a:r>
              <a:rPr lang="en-US" sz="2000" dirty="0"/>
              <a:t>U</a:t>
            </a:r>
            <a:r>
              <a:rPr lang="en-US" sz="2000" dirty="0" smtClean="0"/>
              <a:t>nreasonable </a:t>
            </a:r>
            <a:r>
              <a:rPr lang="en-US" sz="2000" dirty="0"/>
              <a:t>	</a:t>
            </a:r>
            <a:r>
              <a:rPr lang="en-US" sz="2000" dirty="0" smtClean="0"/>
              <a:t>  		9.0</a:t>
            </a: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/>
              <a:t>Neither  				</a:t>
            </a:r>
            <a:r>
              <a:rPr lang="en-US" sz="2000" dirty="0" smtClean="0"/>
              <a:t>		11.8</a:t>
            </a: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/>
              <a:t> </a:t>
            </a:r>
          </a:p>
          <a:p>
            <a:pPr marL="0" indent="0" algn="ctr">
              <a:spcBef>
                <a:spcPts val="360"/>
              </a:spcBef>
              <a:buNone/>
            </a:pPr>
            <a:r>
              <a:rPr lang="en-US" sz="2400" dirty="0"/>
              <a:t>“Disclose </a:t>
            </a:r>
            <a:r>
              <a:rPr lang="en-US" sz="2400" dirty="0" smtClean="0"/>
              <a:t>Conflicts </a:t>
            </a:r>
            <a:r>
              <a:rPr lang="en-US" sz="2400" dirty="0"/>
              <a:t>of </a:t>
            </a:r>
            <a:r>
              <a:rPr lang="en-US" sz="2400" dirty="0" smtClean="0"/>
              <a:t>Interest </a:t>
            </a:r>
            <a:r>
              <a:rPr lang="en-US" sz="2400" dirty="0"/>
              <a:t>via a s</a:t>
            </a:r>
            <a:r>
              <a:rPr lang="en-US" sz="2400" dirty="0" smtClean="0"/>
              <a:t>ingle </a:t>
            </a:r>
            <a:r>
              <a:rPr lang="en-US" sz="2400" dirty="0"/>
              <a:t>d</a:t>
            </a:r>
            <a:r>
              <a:rPr lang="en-US" sz="2400" dirty="0" smtClean="0"/>
              <a:t>ocument </a:t>
            </a:r>
            <a:endParaRPr lang="en-US" sz="2400" dirty="0"/>
          </a:p>
          <a:p>
            <a:pPr marL="0" indent="0" algn="ctr">
              <a:spcBef>
                <a:spcPts val="360"/>
              </a:spcBef>
              <a:buNone/>
            </a:pPr>
            <a:r>
              <a:rPr lang="en-US" sz="2400" dirty="0"/>
              <a:t>a</a:t>
            </a:r>
            <a:r>
              <a:rPr lang="en-US" sz="2400" dirty="0" smtClean="0"/>
              <a:t>ttached </a:t>
            </a:r>
            <a:r>
              <a:rPr lang="en-US" sz="2400" dirty="0"/>
              <a:t>to an e</a:t>
            </a:r>
            <a:r>
              <a:rPr lang="en-US" sz="2400" dirty="0" smtClean="0"/>
              <a:t>ngagement agreement.”</a:t>
            </a:r>
          </a:p>
          <a:p>
            <a:pPr marL="0" indent="0" algn="ctr">
              <a:spcBef>
                <a:spcPts val="360"/>
              </a:spcBef>
              <a:buNone/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 smtClean="0"/>
              <a:t>Easy</a:t>
            </a:r>
            <a:r>
              <a:rPr lang="en-US" sz="2000" dirty="0"/>
              <a:t>, V</a:t>
            </a:r>
            <a:r>
              <a:rPr lang="en-US" sz="2000" dirty="0" smtClean="0"/>
              <a:t>ery Easy</a:t>
            </a:r>
            <a:r>
              <a:rPr lang="en-US" sz="2000" dirty="0"/>
              <a:t>			</a:t>
            </a:r>
            <a:r>
              <a:rPr lang="en-US" sz="2000" dirty="0" smtClean="0"/>
              <a:t>		50.9</a:t>
            </a: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/>
              <a:t>Burdensome, </a:t>
            </a:r>
            <a:r>
              <a:rPr lang="en-US" sz="2000" dirty="0" smtClean="0"/>
              <a:t>Very </a:t>
            </a:r>
            <a:r>
              <a:rPr lang="en-US" sz="2000" dirty="0"/>
              <a:t>B</a:t>
            </a:r>
            <a:r>
              <a:rPr lang="en-US" sz="2000" dirty="0" smtClean="0"/>
              <a:t>urdensome </a:t>
            </a:r>
            <a:r>
              <a:rPr lang="en-US" sz="2000" dirty="0"/>
              <a:t>	</a:t>
            </a:r>
            <a:r>
              <a:rPr lang="en-US" sz="2000" dirty="0" smtClean="0"/>
              <a:t>		23.9</a:t>
            </a: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2000" dirty="0"/>
              <a:t>Neither  				</a:t>
            </a:r>
            <a:r>
              <a:rPr lang="en-US" sz="2000" dirty="0" smtClean="0"/>
              <a:t>		24.5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47451-6F32-46B8-AB74-5784383F3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Conflicts of Interest (cont.)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spcBef>
                <a:spcPts val="360"/>
              </a:spcBef>
              <a:buNone/>
            </a:pPr>
            <a:r>
              <a:rPr lang="en-US" sz="1950" dirty="0" smtClean="0"/>
              <a:t>“</a:t>
            </a:r>
            <a:r>
              <a:rPr lang="en-US" sz="1950" dirty="0"/>
              <a:t>Adopt policies designed to minimize the harms of </a:t>
            </a:r>
            <a:r>
              <a:rPr lang="en-US" sz="1950" dirty="0" smtClean="0"/>
              <a:t>Conflicts </a:t>
            </a:r>
            <a:r>
              <a:rPr lang="en-US" sz="1950" dirty="0"/>
              <a:t>of I</a:t>
            </a:r>
            <a:r>
              <a:rPr lang="en-US" sz="1950" dirty="0" smtClean="0"/>
              <a:t>nterest.”</a:t>
            </a:r>
            <a:endParaRPr lang="en-US" sz="1950" dirty="0"/>
          </a:p>
          <a:p>
            <a:pPr marL="0" indent="0">
              <a:spcBef>
                <a:spcPts val="360"/>
              </a:spcBef>
              <a:buNone/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700" dirty="0"/>
              <a:t>Reasonable, </a:t>
            </a:r>
            <a:r>
              <a:rPr lang="en-US" sz="1700" dirty="0" smtClean="0"/>
              <a:t>Very Reasonable</a:t>
            </a:r>
            <a:r>
              <a:rPr lang="en-US" sz="1700" dirty="0"/>
              <a:t>		</a:t>
            </a:r>
            <a:r>
              <a:rPr lang="en-US" sz="1700" dirty="0" smtClean="0"/>
              <a:t>	</a:t>
            </a:r>
            <a:r>
              <a:rPr lang="en-US" sz="1700" dirty="0"/>
              <a:t>	65.8</a:t>
            </a:r>
          </a:p>
          <a:p>
            <a:pPr marL="0" indent="0">
              <a:spcBef>
                <a:spcPts val="360"/>
              </a:spcBef>
              <a:buNone/>
            </a:pPr>
            <a:r>
              <a:rPr lang="en-US" sz="1700" dirty="0"/>
              <a:t>Unreasonable, </a:t>
            </a:r>
            <a:r>
              <a:rPr lang="en-US" sz="1700" dirty="0" smtClean="0"/>
              <a:t>Very Unreasonable </a:t>
            </a:r>
            <a:r>
              <a:rPr lang="en-US" sz="1700" dirty="0"/>
              <a:t>		</a:t>
            </a:r>
            <a:r>
              <a:rPr lang="en-US" sz="1700" dirty="0" smtClean="0"/>
              <a:t>	15.9</a:t>
            </a:r>
            <a:endParaRPr lang="en-US" sz="17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700" dirty="0"/>
              <a:t>Neither  	</a:t>
            </a:r>
            <a:r>
              <a:rPr lang="en-US" sz="1500" dirty="0"/>
              <a:t>			</a:t>
            </a:r>
            <a:r>
              <a:rPr lang="en-US" sz="1500" dirty="0" smtClean="0"/>
              <a:t>	</a:t>
            </a:r>
            <a:r>
              <a:rPr lang="en-US" sz="1500" dirty="0"/>
              <a:t>	18.0</a:t>
            </a:r>
          </a:p>
          <a:p>
            <a:pPr marL="0" indent="0">
              <a:spcBef>
                <a:spcPts val="360"/>
              </a:spcBef>
              <a:buNone/>
            </a:pPr>
            <a:endParaRPr lang="en-US" sz="2000" dirty="0"/>
          </a:p>
          <a:p>
            <a:pPr marL="0" indent="0" algn="ctr">
              <a:spcBef>
                <a:spcPts val="360"/>
              </a:spcBef>
              <a:buNone/>
            </a:pPr>
            <a:r>
              <a:rPr lang="en-US" sz="1950" dirty="0"/>
              <a:t>“Fully d</a:t>
            </a:r>
            <a:r>
              <a:rPr lang="en-US" sz="1950" dirty="0" smtClean="0"/>
              <a:t>isclose </a:t>
            </a:r>
            <a:r>
              <a:rPr lang="en-US" sz="1950" dirty="0"/>
              <a:t>the i</a:t>
            </a:r>
            <a:r>
              <a:rPr lang="en-US" sz="1950" dirty="0" smtClean="0"/>
              <a:t>mplications </a:t>
            </a:r>
            <a:r>
              <a:rPr lang="en-US" sz="1950" dirty="0"/>
              <a:t>of the c</a:t>
            </a:r>
            <a:r>
              <a:rPr lang="en-US" sz="1950" dirty="0" smtClean="0"/>
              <a:t>onflict </a:t>
            </a:r>
            <a:r>
              <a:rPr lang="en-US" sz="1950" dirty="0"/>
              <a:t>in a t</a:t>
            </a:r>
            <a:r>
              <a:rPr lang="en-US" sz="1950" dirty="0" smtClean="0"/>
              <a:t>imely manner</a:t>
            </a:r>
            <a:r>
              <a:rPr lang="en-US" sz="1950" dirty="0"/>
              <a:t>,</a:t>
            </a:r>
          </a:p>
          <a:p>
            <a:pPr marL="0" indent="0" algn="ctr">
              <a:spcBef>
                <a:spcPts val="360"/>
              </a:spcBef>
              <a:buNone/>
            </a:pPr>
            <a:r>
              <a:rPr lang="en-US" sz="1950" dirty="0"/>
              <a:t>Affirm your r</a:t>
            </a:r>
            <a:r>
              <a:rPr lang="en-US" sz="1950" dirty="0" smtClean="0"/>
              <a:t>easonable </a:t>
            </a:r>
            <a:r>
              <a:rPr lang="en-US" sz="1950" dirty="0"/>
              <a:t>b</a:t>
            </a:r>
            <a:r>
              <a:rPr lang="en-US" sz="1950" dirty="0" smtClean="0"/>
              <a:t>elief </a:t>
            </a:r>
            <a:r>
              <a:rPr lang="en-US" sz="1950" dirty="0"/>
              <a:t>that the c</a:t>
            </a:r>
            <a:r>
              <a:rPr lang="en-US" sz="1950" dirty="0" smtClean="0"/>
              <a:t>lient </a:t>
            </a:r>
            <a:r>
              <a:rPr lang="en-US" sz="1950" dirty="0"/>
              <a:t>u</a:t>
            </a:r>
            <a:r>
              <a:rPr lang="en-US" sz="1950" dirty="0" smtClean="0"/>
              <a:t>nderstand </a:t>
            </a:r>
            <a:r>
              <a:rPr lang="en-US" sz="1950" dirty="0"/>
              <a:t>the i</a:t>
            </a:r>
            <a:r>
              <a:rPr lang="en-US" sz="1950" dirty="0" smtClean="0"/>
              <a:t>mplications</a:t>
            </a:r>
            <a:r>
              <a:rPr lang="en-US" sz="1950" dirty="0"/>
              <a:t>,</a:t>
            </a:r>
          </a:p>
          <a:p>
            <a:pPr marL="0" indent="0" algn="ctr">
              <a:spcBef>
                <a:spcPts val="360"/>
              </a:spcBef>
              <a:buNone/>
            </a:pPr>
            <a:r>
              <a:rPr lang="en-US" sz="1950" dirty="0"/>
              <a:t>Obtain w</a:t>
            </a:r>
            <a:r>
              <a:rPr lang="en-US" sz="1950" dirty="0" smtClean="0"/>
              <a:t>ritten informed </a:t>
            </a:r>
            <a:r>
              <a:rPr lang="en-US" sz="1950" dirty="0"/>
              <a:t>c</a:t>
            </a:r>
            <a:r>
              <a:rPr lang="en-US" sz="1950" dirty="0" smtClean="0"/>
              <a:t>lient consent</a:t>
            </a:r>
            <a:r>
              <a:rPr lang="en-US" sz="1950" dirty="0"/>
              <a:t>, and also a</a:t>
            </a:r>
            <a:r>
              <a:rPr lang="en-US" sz="1950" dirty="0" smtClean="0"/>
              <a:t>ffirm </a:t>
            </a:r>
            <a:r>
              <a:rPr lang="en-US" sz="1950" dirty="0"/>
              <a:t>the t</a:t>
            </a:r>
            <a:r>
              <a:rPr lang="en-US" sz="1950" dirty="0" smtClean="0"/>
              <a:t>ransaction </a:t>
            </a:r>
            <a:r>
              <a:rPr lang="en-US" sz="1950" dirty="0"/>
              <a:t>r</a:t>
            </a:r>
            <a:r>
              <a:rPr lang="en-US" sz="1950" dirty="0" smtClean="0"/>
              <a:t>emains </a:t>
            </a:r>
            <a:endParaRPr lang="en-US" sz="1950" dirty="0"/>
          </a:p>
          <a:p>
            <a:pPr marL="0" indent="0" algn="ctr">
              <a:spcBef>
                <a:spcPts val="360"/>
              </a:spcBef>
              <a:buNone/>
            </a:pPr>
            <a:r>
              <a:rPr lang="en-US" sz="1950" dirty="0" smtClean="0"/>
              <a:t>consistent </a:t>
            </a:r>
            <a:r>
              <a:rPr lang="en-US" sz="1950" dirty="0"/>
              <a:t>with the c</a:t>
            </a:r>
            <a:r>
              <a:rPr lang="en-US" sz="1950" dirty="0" smtClean="0"/>
              <a:t>lient’s </a:t>
            </a:r>
            <a:r>
              <a:rPr lang="en-US" sz="1950" dirty="0"/>
              <a:t>b</a:t>
            </a:r>
            <a:r>
              <a:rPr lang="en-US" sz="1950" dirty="0" smtClean="0"/>
              <a:t>est interest.”</a:t>
            </a:r>
            <a:endParaRPr lang="en-US" sz="1950" dirty="0"/>
          </a:p>
          <a:p>
            <a:pPr marL="0" indent="0">
              <a:spcBef>
                <a:spcPts val="360"/>
              </a:spcBef>
              <a:buNone/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700" dirty="0"/>
              <a:t>Easy, </a:t>
            </a:r>
            <a:r>
              <a:rPr lang="en-US" sz="1700" dirty="0" smtClean="0"/>
              <a:t>Very Easy</a:t>
            </a:r>
            <a:r>
              <a:rPr lang="en-US" sz="1700" dirty="0"/>
              <a:t>		</a:t>
            </a:r>
            <a:r>
              <a:rPr lang="en-US" sz="1700" dirty="0" smtClean="0"/>
              <a:t>		</a:t>
            </a:r>
            <a:r>
              <a:rPr lang="en-US" sz="1700" dirty="0"/>
              <a:t>	27.7</a:t>
            </a:r>
          </a:p>
          <a:p>
            <a:pPr marL="0" indent="0">
              <a:spcBef>
                <a:spcPts val="360"/>
              </a:spcBef>
              <a:buNone/>
            </a:pPr>
            <a:r>
              <a:rPr lang="en-US" sz="1700" dirty="0"/>
              <a:t>Burdensome, </a:t>
            </a:r>
            <a:r>
              <a:rPr lang="en-US" sz="1700" dirty="0" smtClean="0"/>
              <a:t>Very Burdensome 			52.1</a:t>
            </a:r>
            <a:endParaRPr lang="en-US" sz="17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700" dirty="0"/>
              <a:t>Neither  		</a:t>
            </a:r>
            <a:r>
              <a:rPr lang="en-US" sz="1700" dirty="0" smtClean="0"/>
              <a:t>		</a:t>
            </a:r>
            <a:r>
              <a:rPr lang="en-US" sz="1700" dirty="0"/>
              <a:t>		19.8</a:t>
            </a:r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47451-6F32-46B8-AB74-5784383F3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9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Disclosing Fees and Expenses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360"/>
              </a:spcBef>
              <a:buNone/>
            </a:pPr>
            <a:r>
              <a:rPr lang="en-US" sz="2400" dirty="0" smtClean="0"/>
              <a:t>“</a:t>
            </a:r>
            <a:r>
              <a:rPr lang="en-US" sz="2400" dirty="0"/>
              <a:t>Disclose expected fees and expenses for </a:t>
            </a:r>
            <a:r>
              <a:rPr lang="en-US" sz="2400" u="sng" dirty="0"/>
              <a:t>one year</a:t>
            </a:r>
            <a:r>
              <a:rPr lang="en-US" sz="2400" dirty="0"/>
              <a:t> in advance.”</a:t>
            </a:r>
          </a:p>
          <a:p>
            <a:pPr>
              <a:spcBef>
                <a:spcPts val="360"/>
              </a:spcBef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Reasonable, </a:t>
            </a:r>
            <a:r>
              <a:rPr lang="en-US" sz="1800" dirty="0" smtClean="0"/>
              <a:t>Very Reasonable</a:t>
            </a:r>
            <a:r>
              <a:rPr lang="en-US" sz="1800" dirty="0"/>
              <a:t>		</a:t>
            </a:r>
            <a:r>
              <a:rPr lang="en-US" sz="1800" dirty="0" smtClean="0"/>
              <a:t>		47.2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Unreasonable, </a:t>
            </a:r>
            <a:r>
              <a:rPr lang="en-US" sz="1800" dirty="0" smtClean="0"/>
              <a:t>Very Unreasonable</a:t>
            </a:r>
            <a:r>
              <a:rPr lang="en-US" sz="1800" dirty="0"/>
              <a:t>	</a:t>
            </a:r>
            <a:r>
              <a:rPr lang="en-US" sz="1800" dirty="0" smtClean="0"/>
              <a:t>		15.9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Neither  </a:t>
            </a:r>
            <a:r>
              <a:rPr lang="en-US" sz="1500" dirty="0"/>
              <a:t>		</a:t>
            </a:r>
            <a:r>
              <a:rPr lang="en-US" sz="1800" dirty="0"/>
              <a:t>		</a:t>
            </a:r>
            <a:r>
              <a:rPr lang="en-US" sz="1800" dirty="0" smtClean="0"/>
              <a:t>	</a:t>
            </a:r>
            <a:r>
              <a:rPr lang="en-US" sz="1800" dirty="0"/>
              <a:t>	37.3 </a:t>
            </a:r>
          </a:p>
          <a:p>
            <a:pPr>
              <a:spcBef>
                <a:spcPts val="360"/>
              </a:spcBef>
            </a:pPr>
            <a:endParaRPr lang="en-US" sz="1500" dirty="0" smtClean="0"/>
          </a:p>
          <a:p>
            <a:pPr>
              <a:spcBef>
                <a:spcPts val="360"/>
              </a:spcBef>
            </a:pPr>
            <a:endParaRPr lang="en-US" sz="1500" dirty="0"/>
          </a:p>
          <a:p>
            <a:pPr marL="0" indent="0" algn="ctr">
              <a:spcBef>
                <a:spcPts val="360"/>
              </a:spcBef>
              <a:buNone/>
            </a:pPr>
            <a:r>
              <a:rPr lang="en-US" sz="2400" dirty="0" smtClean="0"/>
              <a:t>“</a:t>
            </a:r>
            <a:r>
              <a:rPr lang="en-US" sz="2400" dirty="0"/>
              <a:t>Provide a good faith estimate of the costs in fees and expenses </a:t>
            </a:r>
            <a:r>
              <a:rPr lang="en-US" sz="2400" dirty="0" smtClean="0"/>
              <a:t>of </a:t>
            </a:r>
            <a:r>
              <a:rPr lang="en-US" sz="2400" dirty="0"/>
              <a:t>the strategy and recommendations for </a:t>
            </a:r>
            <a:r>
              <a:rPr lang="en-US" sz="2400" u="sng" dirty="0"/>
              <a:t>one year</a:t>
            </a:r>
            <a:r>
              <a:rPr lang="en-US" sz="2400" dirty="0"/>
              <a:t> in advance.” </a:t>
            </a:r>
          </a:p>
          <a:p>
            <a:pPr>
              <a:spcBef>
                <a:spcPts val="360"/>
              </a:spcBef>
            </a:pPr>
            <a:endParaRPr lang="en-US" sz="15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Easy, </a:t>
            </a:r>
            <a:r>
              <a:rPr lang="en-US" sz="1800" dirty="0" smtClean="0"/>
              <a:t>Very Easy</a:t>
            </a:r>
            <a:r>
              <a:rPr lang="en-US" sz="1800" dirty="0"/>
              <a:t>				</a:t>
            </a:r>
            <a:r>
              <a:rPr lang="en-US" sz="1800" dirty="0" smtClean="0"/>
              <a:t>	31.4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Burdensome, </a:t>
            </a:r>
            <a:r>
              <a:rPr lang="en-US" sz="1800" dirty="0" smtClean="0"/>
              <a:t>Very Burdensome </a:t>
            </a:r>
            <a:r>
              <a:rPr lang="en-US" sz="1800" dirty="0"/>
              <a:t>		</a:t>
            </a:r>
            <a:r>
              <a:rPr lang="en-US" sz="1800" dirty="0" smtClean="0"/>
              <a:t>	48.8 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Neither  				</a:t>
            </a:r>
            <a:r>
              <a:rPr lang="en-US" sz="1800" dirty="0" smtClean="0"/>
              <a:t>	</a:t>
            </a:r>
            <a:r>
              <a:rPr lang="en-US" sz="1800" dirty="0"/>
              <a:t>	19.3 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47451-6F32-46B8-AB74-5784383F3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3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Disclosing Fees and Expenses (cont.)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360"/>
              </a:spcBef>
              <a:buNone/>
            </a:pPr>
            <a:endParaRPr lang="en-US" sz="2400" dirty="0" smtClean="0"/>
          </a:p>
          <a:p>
            <a:pPr marL="0" indent="0" algn="ctr">
              <a:spcBef>
                <a:spcPts val="360"/>
              </a:spcBef>
              <a:buNone/>
            </a:pPr>
            <a:endParaRPr lang="en-US" sz="2400" dirty="0" smtClean="0"/>
          </a:p>
          <a:p>
            <a:pPr marL="0" indent="0" algn="ctr">
              <a:spcBef>
                <a:spcPts val="360"/>
              </a:spcBef>
              <a:buNone/>
            </a:pPr>
            <a:r>
              <a:rPr lang="en-US" sz="2400" dirty="0" smtClean="0"/>
              <a:t>“</a:t>
            </a:r>
            <a:r>
              <a:rPr lang="en-US" sz="2400" dirty="0"/>
              <a:t>Provide a good faith estimate of the costs in fees and expenses </a:t>
            </a:r>
            <a:r>
              <a:rPr lang="en-US" sz="2400" dirty="0" smtClean="0"/>
              <a:t>of </a:t>
            </a:r>
            <a:r>
              <a:rPr lang="en-US" sz="2400" dirty="0"/>
              <a:t>the strategy and recommendations for </a:t>
            </a:r>
            <a:r>
              <a:rPr lang="en-US" sz="2400" u="sng" dirty="0"/>
              <a:t>five</a:t>
            </a:r>
            <a:r>
              <a:rPr lang="en-US" sz="2400" dirty="0"/>
              <a:t> years in advance.” </a:t>
            </a:r>
          </a:p>
          <a:p>
            <a:pPr>
              <a:spcBef>
                <a:spcPts val="360"/>
              </a:spcBef>
            </a:pPr>
            <a:endParaRPr lang="en-US" sz="20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Easy, </a:t>
            </a:r>
            <a:r>
              <a:rPr lang="en-US" sz="1800" dirty="0" smtClean="0"/>
              <a:t>Very Easy</a:t>
            </a:r>
            <a:r>
              <a:rPr lang="en-US" sz="1800" dirty="0"/>
              <a:t>				</a:t>
            </a:r>
            <a:r>
              <a:rPr lang="en-US" sz="1800" dirty="0" smtClean="0"/>
              <a:t>	11.6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Burdensome, </a:t>
            </a:r>
            <a:r>
              <a:rPr lang="en-US" sz="1800" dirty="0" smtClean="0"/>
              <a:t>Very Burdensome </a:t>
            </a:r>
            <a:r>
              <a:rPr lang="en-US" sz="1800" dirty="0"/>
              <a:t>		</a:t>
            </a:r>
            <a:r>
              <a:rPr lang="en-US" sz="1800" dirty="0" smtClean="0"/>
              <a:t>	74.5 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Neither  					</a:t>
            </a:r>
            <a:r>
              <a:rPr lang="en-US" sz="1800" dirty="0" smtClean="0"/>
              <a:t>	19.3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47451-6F32-46B8-AB74-5784383F3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Misleading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 algn="ctr">
              <a:spcBef>
                <a:spcPts val="360"/>
              </a:spcBef>
              <a:buNone/>
            </a:pPr>
            <a:r>
              <a:rPr lang="en-US" sz="2400" dirty="0"/>
              <a:t>“Avoid misleading statements.”</a:t>
            </a:r>
          </a:p>
          <a:p>
            <a:pPr marL="0" indent="0">
              <a:spcBef>
                <a:spcPts val="360"/>
              </a:spcBef>
              <a:buNone/>
            </a:pP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Reasonable, </a:t>
            </a:r>
            <a:r>
              <a:rPr lang="en-US" sz="1800" dirty="0" smtClean="0"/>
              <a:t>Very Reasonable</a:t>
            </a:r>
            <a:r>
              <a:rPr lang="en-US" sz="1800" dirty="0"/>
              <a:t>		</a:t>
            </a:r>
            <a:r>
              <a:rPr lang="en-US" sz="1800" dirty="0" smtClean="0"/>
              <a:t>	</a:t>
            </a:r>
            <a:r>
              <a:rPr lang="en-US" sz="1800" dirty="0"/>
              <a:t>	89.7</a:t>
            </a:r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Unreasonable, </a:t>
            </a:r>
            <a:r>
              <a:rPr lang="en-US" sz="1800" dirty="0" smtClean="0"/>
              <a:t>Very Unreasonable </a:t>
            </a: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/>
              <a:t>	  3.2</a:t>
            </a:r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Neither  					</a:t>
            </a:r>
            <a:r>
              <a:rPr lang="en-US" sz="1800" dirty="0" smtClean="0"/>
              <a:t>	  </a:t>
            </a:r>
            <a:r>
              <a:rPr lang="en-US" sz="1800" dirty="0"/>
              <a:t>7.5 </a:t>
            </a:r>
          </a:p>
          <a:p>
            <a:pPr marL="0" indent="0">
              <a:spcBef>
                <a:spcPts val="360"/>
              </a:spcBef>
              <a:buNone/>
            </a:pP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endParaRPr lang="en-US" sz="1800" dirty="0"/>
          </a:p>
          <a:p>
            <a:pPr marL="0" indent="0" algn="ctr">
              <a:spcBef>
                <a:spcPts val="360"/>
              </a:spcBef>
              <a:buNone/>
            </a:pPr>
            <a:r>
              <a:rPr lang="en-US" sz="2400" dirty="0"/>
              <a:t>“Affirm in your engagement agreement a good faith effort </a:t>
            </a:r>
            <a:r>
              <a:rPr lang="en-US" sz="2400" dirty="0" smtClean="0"/>
              <a:t>to avoid </a:t>
            </a:r>
            <a:r>
              <a:rPr lang="en-US" sz="2400" dirty="0"/>
              <a:t>misleading statements.” </a:t>
            </a:r>
          </a:p>
          <a:p>
            <a:pPr marL="0" indent="0">
              <a:spcBef>
                <a:spcPts val="360"/>
              </a:spcBef>
              <a:buNone/>
            </a:pP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Easy, </a:t>
            </a:r>
            <a:r>
              <a:rPr lang="en-US" sz="1800" dirty="0" smtClean="0"/>
              <a:t>Very Easy</a:t>
            </a:r>
            <a:r>
              <a:rPr lang="en-US" sz="1800" dirty="0"/>
              <a:t>				</a:t>
            </a:r>
            <a:r>
              <a:rPr lang="en-US" sz="1800" dirty="0" smtClean="0"/>
              <a:t>	69.9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Burdensome, </a:t>
            </a:r>
            <a:r>
              <a:rPr lang="en-US" sz="1800" dirty="0" smtClean="0"/>
              <a:t>Very Burdensome </a:t>
            </a:r>
            <a:r>
              <a:rPr lang="en-US" sz="1800" dirty="0"/>
              <a:t>		</a:t>
            </a:r>
            <a:r>
              <a:rPr lang="en-US" sz="1800" dirty="0" smtClean="0"/>
              <a:t>	12.1 </a:t>
            </a:r>
            <a:endParaRPr lang="en-US" sz="1800" dirty="0"/>
          </a:p>
          <a:p>
            <a:pPr marL="0" indent="0">
              <a:spcBef>
                <a:spcPts val="360"/>
              </a:spcBef>
              <a:buNone/>
            </a:pPr>
            <a:r>
              <a:rPr lang="en-US" sz="1800" dirty="0"/>
              <a:t>Neither  				</a:t>
            </a:r>
            <a:r>
              <a:rPr lang="en-US" sz="1800" dirty="0" smtClean="0"/>
              <a:t>	</a:t>
            </a:r>
            <a:r>
              <a:rPr lang="en-US" sz="1800" dirty="0"/>
              <a:t>	17.7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47451-6F32-46B8-AB74-5784383F3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0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Source of Survey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dirty="0" smtClean="0"/>
              <a:t>*Collected from 325 </a:t>
            </a:r>
            <a:r>
              <a:rPr lang="en-US" sz="2500" dirty="0"/>
              <a:t>producing advisors from across business models: national, regional, independent B/D, </a:t>
            </a:r>
            <a:r>
              <a:rPr lang="en-US" sz="2500" dirty="0" smtClean="0"/>
              <a:t>RIA, insurance </a:t>
            </a:r>
            <a:r>
              <a:rPr lang="en-US" sz="2500" dirty="0"/>
              <a:t>and bank brokerage during the week of September 14.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47451-6F32-46B8-AB74-5784383F39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648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191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Sylfaen</vt:lpstr>
      <vt:lpstr>1_Office Theme</vt:lpstr>
      <vt:lpstr>PowerPoint Presentation</vt:lpstr>
      <vt:lpstr>Acknowledging Fiduciary Status</vt:lpstr>
      <vt:lpstr>Conflicts of Interest </vt:lpstr>
      <vt:lpstr>Conflicts of Interest (cont.)</vt:lpstr>
      <vt:lpstr>Disclosing Fees and Expenses</vt:lpstr>
      <vt:lpstr>Disclosing Fees and Expenses (cont.)</vt:lpstr>
      <vt:lpstr>Misleading Statements</vt:lpstr>
      <vt:lpstr>Source of Survey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</dc:creator>
  <cp:lastModifiedBy>Knut Rostad</cp:lastModifiedBy>
  <cp:revision>8</cp:revision>
  <dcterms:created xsi:type="dcterms:W3CDTF">2015-09-21T22:23:06Z</dcterms:created>
  <dcterms:modified xsi:type="dcterms:W3CDTF">2015-09-22T08:58:17Z</dcterms:modified>
</cp:coreProperties>
</file>